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3" r:id="rId2"/>
    <p:sldId id="257" r:id="rId3"/>
    <p:sldId id="260" r:id="rId4"/>
    <p:sldId id="274" r:id="rId5"/>
    <p:sldId id="293" r:id="rId6"/>
    <p:sldId id="294" r:id="rId7"/>
    <p:sldId id="276" r:id="rId8"/>
    <p:sldId id="277" r:id="rId9"/>
    <p:sldId id="283" r:id="rId10"/>
    <p:sldId id="290" r:id="rId11"/>
    <p:sldId id="280" r:id="rId12"/>
    <p:sldId id="282" r:id="rId13"/>
    <p:sldId id="289" r:id="rId14"/>
    <p:sldId id="295" r:id="rId15"/>
    <p:sldId id="284" r:id="rId16"/>
    <p:sldId id="288" r:id="rId17"/>
    <p:sldId id="285" r:id="rId18"/>
    <p:sldId id="292" r:id="rId19"/>
    <p:sldId id="291" r:id="rId20"/>
    <p:sldId id="279" r:id="rId21"/>
    <p:sldId id="261"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E7"/>
    <a:srgbClr val="C20E1A"/>
    <a:srgbClr val="2D4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1" autoAdjust="0"/>
    <p:restoredTop sz="93595" autoAdjust="0"/>
  </p:normalViewPr>
  <p:slideViewPr>
    <p:cSldViewPr snapToGrid="0">
      <p:cViewPr varScale="1">
        <p:scale>
          <a:sx n="46" d="100"/>
          <a:sy n="46" d="100"/>
        </p:scale>
        <p:origin x="1866"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4D781-871B-4B73-83E5-93CB9740B734}" type="datetimeFigureOut">
              <a:rPr lang="es-CO" smtClean="0"/>
              <a:t>4/06/2025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647FE-7800-4893-9DBE-CE43E38D6181}" type="slidenum">
              <a:rPr lang="es-CO" smtClean="0"/>
              <a:t>‹Nº›</a:t>
            </a:fld>
            <a:endParaRPr lang="es-CO"/>
          </a:p>
        </p:txBody>
      </p:sp>
    </p:spTree>
    <p:extLst>
      <p:ext uri="{BB962C8B-B14F-4D97-AF65-F5344CB8AC3E}">
        <p14:creationId xmlns:p14="http://schemas.microsoft.com/office/powerpoint/2010/main" val="103532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2</a:t>
            </a:fld>
            <a:endParaRPr lang="es-CO"/>
          </a:p>
        </p:txBody>
      </p:sp>
    </p:spTree>
    <p:extLst>
      <p:ext uri="{BB962C8B-B14F-4D97-AF65-F5344CB8AC3E}">
        <p14:creationId xmlns:p14="http://schemas.microsoft.com/office/powerpoint/2010/main" val="1492935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A863-BEC2-0E18-1862-2FE4CD8298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B7DA45-21FF-2FFA-5681-50369D06C6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DAFFDB-138B-3046-1AAA-6C31B32377B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CF982F4-CCE7-64C2-1E32-B1890B6096F3}"/>
              </a:ext>
            </a:extLst>
          </p:cNvPr>
          <p:cNvSpPr>
            <a:spLocks noGrp="1"/>
          </p:cNvSpPr>
          <p:nvPr>
            <p:ph type="sldNum" sz="quarter" idx="5"/>
          </p:nvPr>
        </p:nvSpPr>
        <p:spPr/>
        <p:txBody>
          <a:bodyPr/>
          <a:lstStyle/>
          <a:p>
            <a:fld id="{FCB647FE-7800-4893-9DBE-CE43E38D6181}" type="slidenum">
              <a:rPr lang="es-CO" smtClean="0"/>
              <a:t>14</a:t>
            </a:fld>
            <a:endParaRPr lang="es-CO"/>
          </a:p>
        </p:txBody>
      </p:sp>
    </p:spTree>
    <p:extLst>
      <p:ext uri="{BB962C8B-B14F-4D97-AF65-F5344CB8AC3E}">
        <p14:creationId xmlns:p14="http://schemas.microsoft.com/office/powerpoint/2010/main" val="7034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3DBE-ADEF-172D-A03E-11C0E4A94D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6C1578-1487-986A-903F-B8F7FE7E90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0EBD48D-381C-4321-F59E-C496DA4780A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DDD7186B-F075-204D-430B-FE11758DCC9A}"/>
              </a:ext>
            </a:extLst>
          </p:cNvPr>
          <p:cNvSpPr>
            <a:spLocks noGrp="1"/>
          </p:cNvSpPr>
          <p:nvPr>
            <p:ph type="sldNum" sz="quarter" idx="5"/>
          </p:nvPr>
        </p:nvSpPr>
        <p:spPr/>
        <p:txBody>
          <a:bodyPr/>
          <a:lstStyle/>
          <a:p>
            <a:fld id="{FCB647FE-7800-4893-9DBE-CE43E38D6181}" type="slidenum">
              <a:rPr lang="es-CO" smtClean="0"/>
              <a:t>15</a:t>
            </a:fld>
            <a:endParaRPr lang="es-CO"/>
          </a:p>
        </p:txBody>
      </p:sp>
    </p:spTree>
    <p:extLst>
      <p:ext uri="{BB962C8B-B14F-4D97-AF65-F5344CB8AC3E}">
        <p14:creationId xmlns:p14="http://schemas.microsoft.com/office/powerpoint/2010/main" val="51776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01EA-8312-C3F3-ED0C-0C374D31C4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692777-1943-9CF2-FAD8-9434EF390CB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0CB05C-6C8E-A0BE-1D51-2EF178FE3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Representan el 2,4% de los docentes que no requieren formación adicional porque se sienten seguros del dominio sobre la IA ¿Qué están haciendo estos docentes?:</a:t>
            </a:r>
            <a:endParaRPr lang="es-MX" b="0" dirty="0">
              <a:solidFill>
                <a:srgbClr val="BDBDBD"/>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MX" b="0" dirty="0">
                <a:solidFill>
                  <a:srgbClr val="C7A06F"/>
                </a:solidFill>
                <a:effectLst/>
                <a:latin typeface="Consolas" panose="020B0609020204030204" pitchFamily="49" charset="0"/>
              </a:rPr>
            </a:br>
            <a:r>
              <a:rPr lang="es-MX" b="0" dirty="0" err="1">
                <a:solidFill>
                  <a:srgbClr val="C7A06F"/>
                </a:solidFill>
                <a:effectLst/>
                <a:latin typeface="Consolas" panose="020B0609020204030204" pitchFamily="49" charset="0"/>
              </a:rPr>
              <a:t>ChatGPT</a:t>
            </a:r>
            <a:r>
              <a:rPr lang="es-MX" b="0"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scite</a:t>
            </a:r>
            <a:r>
              <a:rPr lang="es-MX" b="1"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ai</a:t>
            </a:r>
            <a:r>
              <a:rPr lang="es-MX" b="1" dirty="0">
                <a:solidFill>
                  <a:srgbClr val="C7A06F"/>
                </a:solidFill>
                <a:effectLst/>
                <a:latin typeface="Consolas" panose="020B0609020204030204" pitchFamily="49" charset="0"/>
              </a:rPr>
              <a:t> (</a:t>
            </a:r>
            <a:r>
              <a:rPr lang="es-MX" b="1" dirty="0" err="1">
                <a:solidFill>
                  <a:srgbClr val="C7A06F"/>
                </a:solidFill>
                <a:effectLst/>
                <a:latin typeface="Consolas" panose="020B0609020204030204" pitchFamily="49" charset="0"/>
              </a:rPr>
              <a:t>Articulos</a:t>
            </a:r>
            <a:r>
              <a:rPr lang="es-MX" b="1" dirty="0">
                <a:solidFill>
                  <a:srgbClr val="C7A06F"/>
                </a:solidFill>
                <a:effectLst/>
                <a:latin typeface="Consolas" panose="020B0609020204030204" pitchFamily="49" charset="0"/>
              </a:rPr>
              <a:t> y referencias científicos)</a:t>
            </a:r>
            <a:br>
              <a:rPr lang="es-MX" b="0" dirty="0">
                <a:solidFill>
                  <a:srgbClr val="C7A06F"/>
                </a:solidFill>
                <a:effectLst/>
                <a:latin typeface="Consolas" panose="020B0609020204030204" pitchFamily="49" charset="0"/>
              </a:rPr>
            </a:br>
            <a:r>
              <a:rPr lang="es-MX" b="0" dirty="0">
                <a:solidFill>
                  <a:srgbClr val="C7A06F"/>
                </a:solidFill>
                <a:effectLst/>
                <a:latin typeface="Consolas" panose="020B0609020204030204" pitchFamily="49" charset="0"/>
              </a:rPr>
              <a:t>Google </a:t>
            </a:r>
            <a:r>
              <a:rPr lang="es-MX" b="0" dirty="0" err="1">
                <a:solidFill>
                  <a:srgbClr val="C7A06F"/>
                </a:solidFill>
                <a:effectLst/>
                <a:latin typeface="Consolas" panose="020B0609020204030204" pitchFamily="49" charset="0"/>
              </a:rPr>
              <a:t>bard</a:t>
            </a:r>
            <a:r>
              <a:rPr lang="es-MX" b="0" dirty="0">
                <a:solidFill>
                  <a:srgbClr val="C7A06F"/>
                </a:solidFill>
                <a:effectLst/>
                <a:latin typeface="Consolas" panose="020B0609020204030204" pitchFamily="49" charset="0"/>
              </a:rPr>
              <a:t>, Grammarly y </a:t>
            </a:r>
            <a:r>
              <a:rPr lang="es-MX" b="1" dirty="0" err="1">
                <a:solidFill>
                  <a:srgbClr val="C7A06F"/>
                </a:solidFill>
                <a:effectLst/>
                <a:latin typeface="Consolas" panose="020B0609020204030204" pitchFamily="49" charset="0"/>
              </a:rPr>
              <a:t>JustDone</a:t>
            </a:r>
            <a:r>
              <a:rPr lang="es-MX" b="1" dirty="0">
                <a:solidFill>
                  <a:srgbClr val="C7A06F"/>
                </a:solidFill>
                <a:effectLst/>
                <a:latin typeface="Consolas" panose="020B0609020204030204" pitchFamily="49" charset="0"/>
              </a:rPr>
              <a:t> (Redacción</a:t>
            </a:r>
            <a:r>
              <a:rPr lang="es-MX" b="0" dirty="0">
                <a:solidFill>
                  <a:srgbClr val="C7A06F"/>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err="1">
                <a:solidFill>
                  <a:srgbClr val="C7A06F"/>
                </a:solidFill>
                <a:effectLst/>
                <a:latin typeface="Consolas" panose="020B0609020204030204" pitchFamily="49" charset="0"/>
              </a:rPr>
              <a:t>Copilot</a:t>
            </a: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Ninguno de los 3 ve un impacto significativo en el aprendizaje del estudiante</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Todos 3 ven un impacto positivo a nivel de sus funciones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solidFill>
                <a:srgbClr val="C7A06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Representa una oportunidad para formación especifica que impacte en el aprendizaje</a:t>
            </a:r>
            <a:endParaRPr lang="es-CO" dirty="0"/>
          </a:p>
        </p:txBody>
      </p:sp>
      <p:sp>
        <p:nvSpPr>
          <p:cNvPr id="4" name="Marcador de número de diapositiva 3">
            <a:extLst>
              <a:ext uri="{FF2B5EF4-FFF2-40B4-BE49-F238E27FC236}">
                <a16:creationId xmlns:a16="http://schemas.microsoft.com/office/drawing/2014/main" id="{93AFAE19-C264-37AC-0060-958D611DAA8B}"/>
              </a:ext>
            </a:extLst>
          </p:cNvPr>
          <p:cNvSpPr>
            <a:spLocks noGrp="1"/>
          </p:cNvSpPr>
          <p:nvPr>
            <p:ph type="sldNum" sz="quarter" idx="5"/>
          </p:nvPr>
        </p:nvSpPr>
        <p:spPr/>
        <p:txBody>
          <a:bodyPr/>
          <a:lstStyle/>
          <a:p>
            <a:fld id="{FCB647FE-7800-4893-9DBE-CE43E38D6181}" type="slidenum">
              <a:rPr lang="es-CO" smtClean="0"/>
              <a:t>16</a:t>
            </a:fld>
            <a:endParaRPr lang="es-CO"/>
          </a:p>
        </p:txBody>
      </p:sp>
    </p:spTree>
    <p:extLst>
      <p:ext uri="{BB962C8B-B14F-4D97-AF65-F5344CB8AC3E}">
        <p14:creationId xmlns:p14="http://schemas.microsoft.com/office/powerpoint/2010/main" val="29728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E556-D1F3-8133-A1DC-F7CEC658B5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19FAC0-E100-F92C-8C57-012284774F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9C84E93-E85F-66D9-BC1D-22E02C22B26A}"/>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9BA76D7-8706-29CC-AE9F-90C4C641785C}"/>
              </a:ext>
            </a:extLst>
          </p:cNvPr>
          <p:cNvSpPr>
            <a:spLocks noGrp="1"/>
          </p:cNvSpPr>
          <p:nvPr>
            <p:ph type="sldNum" sz="quarter" idx="5"/>
          </p:nvPr>
        </p:nvSpPr>
        <p:spPr/>
        <p:txBody>
          <a:bodyPr/>
          <a:lstStyle/>
          <a:p>
            <a:fld id="{FCB647FE-7800-4893-9DBE-CE43E38D6181}" type="slidenum">
              <a:rPr lang="es-CO" smtClean="0"/>
              <a:t>17</a:t>
            </a:fld>
            <a:endParaRPr lang="es-CO"/>
          </a:p>
        </p:txBody>
      </p:sp>
    </p:spTree>
    <p:extLst>
      <p:ext uri="{BB962C8B-B14F-4D97-AF65-F5344CB8AC3E}">
        <p14:creationId xmlns:p14="http://schemas.microsoft.com/office/powerpoint/2010/main" val="244927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0F06-EF26-5E42-5E8F-21A0714470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53C77A-6A84-3C3D-414E-7DF6C343A3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5949F9-47C6-26C9-9274-316E2EA80EB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5A19717-1C06-6D73-E853-F31F3E09C1D9}"/>
              </a:ext>
            </a:extLst>
          </p:cNvPr>
          <p:cNvSpPr>
            <a:spLocks noGrp="1"/>
          </p:cNvSpPr>
          <p:nvPr>
            <p:ph type="sldNum" sz="quarter" idx="5"/>
          </p:nvPr>
        </p:nvSpPr>
        <p:spPr/>
        <p:txBody>
          <a:bodyPr/>
          <a:lstStyle/>
          <a:p>
            <a:fld id="{FCB647FE-7800-4893-9DBE-CE43E38D6181}" type="slidenum">
              <a:rPr lang="es-CO" smtClean="0"/>
              <a:t>18</a:t>
            </a:fld>
            <a:endParaRPr lang="es-CO"/>
          </a:p>
        </p:txBody>
      </p:sp>
    </p:spTree>
    <p:extLst>
      <p:ext uri="{BB962C8B-B14F-4D97-AF65-F5344CB8AC3E}">
        <p14:creationId xmlns:p14="http://schemas.microsoft.com/office/powerpoint/2010/main" val="26720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DD9A7-91F3-8E3C-CD21-CD11AFAF35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DC083A-BEE6-F61D-A476-846AB4559AF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B97BF4-7E48-AD08-C96B-AF8B40178C03}"/>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EB6494F-91DE-872D-0EA7-DDEB8587C847}"/>
              </a:ext>
            </a:extLst>
          </p:cNvPr>
          <p:cNvSpPr>
            <a:spLocks noGrp="1"/>
          </p:cNvSpPr>
          <p:nvPr>
            <p:ph type="sldNum" sz="quarter" idx="5"/>
          </p:nvPr>
        </p:nvSpPr>
        <p:spPr/>
        <p:txBody>
          <a:bodyPr/>
          <a:lstStyle/>
          <a:p>
            <a:fld id="{FCB647FE-7800-4893-9DBE-CE43E38D6181}" type="slidenum">
              <a:rPr lang="es-CO" smtClean="0"/>
              <a:t>19</a:t>
            </a:fld>
            <a:endParaRPr lang="es-CO"/>
          </a:p>
        </p:txBody>
      </p:sp>
    </p:spTree>
    <p:extLst>
      <p:ext uri="{BB962C8B-B14F-4D97-AF65-F5344CB8AC3E}">
        <p14:creationId xmlns:p14="http://schemas.microsoft.com/office/powerpoint/2010/main" val="2815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 significa que las estimaciones derivadas de la muestra podrían variar hasta </a:t>
            </a:r>
            <a:r>
              <a:rPr lang="es-MX" b="1" dirty="0"/>
              <a:t>10 puntos porcentuales</a:t>
            </a:r>
            <a:r>
              <a:rPr lang="es-MX" dirty="0"/>
              <a:t> respecto a la población real, lo cual puede ser alto para tomar decisiones basadas en evidencia.</a:t>
            </a:r>
          </a:p>
          <a:p>
            <a:endParaRPr lang="es-MX" dirty="0"/>
          </a:p>
          <a:p>
            <a:r>
              <a:rPr lang="es-CO" b="0" i="0" dirty="0">
                <a:solidFill>
                  <a:srgbClr val="EEF0FF"/>
                </a:solidFill>
                <a:effectLst/>
                <a:latin typeface="Google Sans"/>
              </a:rPr>
              <a:t>(Cross-</a:t>
            </a:r>
            <a:r>
              <a:rPr lang="es-CO" b="0" i="0" dirty="0" err="1">
                <a:solidFill>
                  <a:srgbClr val="EEF0FF"/>
                </a:solidFill>
                <a:effectLst/>
                <a:latin typeface="Google Sans"/>
              </a:rPr>
              <a:t>Industry</a:t>
            </a:r>
            <a:r>
              <a:rPr lang="es-CO" b="0" i="0" dirty="0">
                <a:solidFill>
                  <a:srgbClr val="EEF0FF"/>
                </a:solidFill>
                <a:effectLst/>
                <a:latin typeface="Google Sans"/>
              </a:rPr>
              <a:t> Standard </a:t>
            </a:r>
            <a:r>
              <a:rPr lang="es-CO" b="0" i="0" dirty="0" err="1">
                <a:solidFill>
                  <a:srgbClr val="EEF0FF"/>
                </a:solidFill>
                <a:effectLst/>
                <a:latin typeface="Google Sans"/>
              </a:rPr>
              <a:t>Process</a:t>
            </a:r>
            <a:r>
              <a:rPr lang="es-CO" b="0" i="0" dirty="0">
                <a:solidFill>
                  <a:srgbClr val="EEF0FF"/>
                </a:solidFill>
                <a:effectLst/>
                <a:latin typeface="Google Sans"/>
              </a:rPr>
              <a:t> </a:t>
            </a:r>
            <a:r>
              <a:rPr lang="es-CO" b="0" i="0" dirty="0" err="1">
                <a:solidFill>
                  <a:srgbClr val="EEF0FF"/>
                </a:solidFill>
                <a:effectLst/>
                <a:latin typeface="Google Sans"/>
              </a:rPr>
              <a:t>for</a:t>
            </a:r>
            <a:r>
              <a:rPr lang="es-CO" b="0" i="0" dirty="0">
                <a:solidFill>
                  <a:srgbClr val="EEF0FF"/>
                </a:solidFill>
                <a:effectLst/>
                <a:latin typeface="Google Sans"/>
              </a:rPr>
              <a:t> Data </a:t>
            </a:r>
            <a:r>
              <a:rPr lang="es-CO" b="0" i="0" dirty="0" err="1">
                <a:solidFill>
                  <a:srgbClr val="EEF0FF"/>
                </a:solidFill>
                <a:effectLst/>
                <a:latin typeface="Google Sans"/>
              </a:rPr>
              <a:t>Mining</a:t>
            </a:r>
            <a:r>
              <a:rPr lang="es-CO" b="0" i="0" dirty="0">
                <a:solidFill>
                  <a:srgbClr val="EEF0FF"/>
                </a:solidFill>
                <a:effectLst/>
                <a:latin typeface="Google Sans"/>
              </a:rPr>
              <a:t>)</a:t>
            </a:r>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3</a:t>
            </a:fld>
            <a:endParaRPr lang="es-CO"/>
          </a:p>
        </p:txBody>
      </p:sp>
    </p:spTree>
    <p:extLst>
      <p:ext uri="{BB962C8B-B14F-4D97-AF65-F5344CB8AC3E}">
        <p14:creationId xmlns:p14="http://schemas.microsoft.com/office/powerpoint/2010/main" val="247316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FDAB1-B03C-0B49-F19B-130B05B2E3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465E28-B8F1-0593-0635-CA417C9543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9982316-FDCA-E7B3-447D-CBB3B33F540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8079051-0C34-3847-2189-875FA7203555}"/>
              </a:ext>
            </a:extLst>
          </p:cNvPr>
          <p:cNvSpPr>
            <a:spLocks noGrp="1"/>
          </p:cNvSpPr>
          <p:nvPr>
            <p:ph type="sldNum" sz="quarter" idx="5"/>
          </p:nvPr>
        </p:nvSpPr>
        <p:spPr/>
        <p:txBody>
          <a:bodyPr/>
          <a:lstStyle/>
          <a:p>
            <a:fld id="{FCB647FE-7800-4893-9DBE-CE43E38D6181}" type="slidenum">
              <a:rPr lang="es-CO" smtClean="0"/>
              <a:t>5</a:t>
            </a:fld>
            <a:endParaRPr lang="es-CO"/>
          </a:p>
        </p:txBody>
      </p:sp>
    </p:spTree>
    <p:extLst>
      <p:ext uri="{BB962C8B-B14F-4D97-AF65-F5344CB8AC3E}">
        <p14:creationId xmlns:p14="http://schemas.microsoft.com/office/powerpoint/2010/main" val="3151366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A7EBE-3DE8-6005-B576-02B5975C35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D84B59A-6599-A6F8-20EE-36BD43B3EB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0BF3B1-8F43-A2AF-FC6E-7FD0A98F6B98}"/>
              </a:ext>
            </a:extLst>
          </p:cNvPr>
          <p:cNvSpPr>
            <a:spLocks noGrp="1"/>
          </p:cNvSpPr>
          <p:nvPr>
            <p:ph type="body" idx="1"/>
          </p:nvPr>
        </p:nvSpPr>
        <p:spPr/>
        <p:txBody>
          <a:bodyPr/>
          <a:lstStyle/>
          <a:p>
            <a:r>
              <a:rPr lang="es-CO" dirty="0"/>
              <a:t>¿Cuántos docentes hay por programa?</a:t>
            </a:r>
          </a:p>
          <a:p>
            <a:r>
              <a:rPr lang="es-CO" dirty="0"/>
              <a:t>De cada programa dos barras para determinar la cantidad de docente que usa IA y la que no</a:t>
            </a:r>
          </a:p>
        </p:txBody>
      </p:sp>
      <p:sp>
        <p:nvSpPr>
          <p:cNvPr id="4" name="Marcador de número de diapositiva 3">
            <a:extLst>
              <a:ext uri="{FF2B5EF4-FFF2-40B4-BE49-F238E27FC236}">
                <a16:creationId xmlns:a16="http://schemas.microsoft.com/office/drawing/2014/main" id="{86E7CB28-ACE6-EC94-0510-9AB3BA273791}"/>
              </a:ext>
            </a:extLst>
          </p:cNvPr>
          <p:cNvSpPr>
            <a:spLocks noGrp="1"/>
          </p:cNvSpPr>
          <p:nvPr>
            <p:ph type="sldNum" sz="quarter" idx="5"/>
          </p:nvPr>
        </p:nvSpPr>
        <p:spPr/>
        <p:txBody>
          <a:bodyPr/>
          <a:lstStyle/>
          <a:p>
            <a:fld id="{FCB647FE-7800-4893-9DBE-CE43E38D6181}" type="slidenum">
              <a:rPr lang="es-CO" smtClean="0"/>
              <a:t>6</a:t>
            </a:fld>
            <a:endParaRPr lang="es-CO"/>
          </a:p>
        </p:txBody>
      </p:sp>
    </p:spTree>
    <p:extLst>
      <p:ext uri="{BB962C8B-B14F-4D97-AF65-F5344CB8AC3E}">
        <p14:creationId xmlns:p14="http://schemas.microsoft.com/office/powerpoint/2010/main" val="105128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7</a:t>
            </a:fld>
            <a:endParaRPr lang="es-CO"/>
          </a:p>
        </p:txBody>
      </p:sp>
    </p:spTree>
    <p:extLst>
      <p:ext uri="{BB962C8B-B14F-4D97-AF65-F5344CB8AC3E}">
        <p14:creationId xmlns:p14="http://schemas.microsoft.com/office/powerpoint/2010/main" val="165856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latin typeface="Antonio" pitchFamily="2"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FCB647FE-7800-4893-9DBE-CE43E38D6181}" type="slidenum">
              <a:rPr lang="es-CO" smtClean="0"/>
              <a:t>8</a:t>
            </a:fld>
            <a:endParaRPr lang="es-CO"/>
          </a:p>
        </p:txBody>
      </p:sp>
    </p:spTree>
    <p:extLst>
      <p:ext uri="{BB962C8B-B14F-4D97-AF65-F5344CB8AC3E}">
        <p14:creationId xmlns:p14="http://schemas.microsoft.com/office/powerpoint/2010/main" val="257332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dirty="0">
                <a:solidFill>
                  <a:srgbClr val="C7A06F"/>
                </a:solidFill>
                <a:effectLst/>
                <a:latin typeface="Consolas" panose="020B0609020204030204" pitchFamily="49" charset="0"/>
              </a:rPr>
              <a:t>En cuanto al impacto y los beneficios del uso de la IA 23% de los docentes no respondieron y del 77% restante: el 65% afirma que ha optimizado el tiempo en el proceso de preparación de contenido </a:t>
            </a:r>
            <a:r>
              <a:rPr lang="es-MX" b="0" dirty="0" err="1">
                <a:solidFill>
                  <a:srgbClr val="C7A06F"/>
                </a:solidFill>
                <a:effectLst/>
                <a:latin typeface="Consolas" panose="020B0609020204030204" pitchFamily="49" charset="0"/>
              </a:rPr>
              <a:t>didactico</a:t>
            </a:r>
            <a:r>
              <a:rPr lang="es-MX" b="0" dirty="0">
                <a:solidFill>
                  <a:srgbClr val="C7A06F"/>
                </a:solidFill>
                <a:effectLst/>
                <a:latin typeface="Consolas" panose="020B0609020204030204" pitchFamily="49" charset="0"/>
              </a:rPr>
              <a:t> y evaluación de aprendizajes, un 3% indica que no ha representado cambios significativos y el 9% restante indica opciones como: los estudiantes se encuentran mas motivados y usan sus celulares para algo diferente a las redes </a:t>
            </a:r>
            <a:r>
              <a:rPr lang="es-MX" b="0" dirty="0" err="1">
                <a:solidFill>
                  <a:srgbClr val="C7A06F"/>
                </a:solidFill>
                <a:effectLst/>
                <a:latin typeface="Consolas" panose="020B0609020204030204" pitchFamily="49" charset="0"/>
              </a:rPr>
              <a:t>socials</a:t>
            </a:r>
            <a:r>
              <a:rPr lang="es-MX" b="0" dirty="0">
                <a:solidFill>
                  <a:srgbClr val="C7A06F"/>
                </a:solidFill>
                <a:effectLst/>
                <a:latin typeface="Consolas" panose="020B0609020204030204" pitchFamily="49" charset="0"/>
              </a:rPr>
              <a:t>, </a:t>
            </a:r>
            <a:r>
              <a:rPr lang="es-MX" b="0" dirty="0" err="1">
                <a:solidFill>
                  <a:srgbClr val="C7A06F"/>
                </a:solidFill>
                <a:effectLst/>
                <a:latin typeface="Consolas" panose="020B0609020204030204" pitchFamily="49" charset="0"/>
              </a:rPr>
              <a:t>automaización</a:t>
            </a:r>
            <a:r>
              <a:rPr lang="es-MX" b="0" dirty="0">
                <a:solidFill>
                  <a:srgbClr val="C7A06F"/>
                </a:solidFill>
                <a:effectLst/>
                <a:latin typeface="Consolas" panose="020B0609020204030204" pitchFamily="49" charset="0"/>
              </a:rPr>
              <a:t> y </a:t>
            </a:r>
            <a:r>
              <a:rPr lang="es-MX" b="0" dirty="0" err="1">
                <a:solidFill>
                  <a:srgbClr val="C7A06F"/>
                </a:solidFill>
                <a:effectLst/>
                <a:latin typeface="Consolas" panose="020B0609020204030204" pitchFamily="49" charset="0"/>
              </a:rPr>
              <a:t>analisis</a:t>
            </a:r>
            <a:r>
              <a:rPr lang="es-MX" b="0" dirty="0">
                <a:solidFill>
                  <a:srgbClr val="C7A06F"/>
                </a:solidFill>
                <a:effectLst/>
                <a:latin typeface="Consolas" panose="020B0609020204030204" pitchFamily="49" charset="0"/>
              </a:rPr>
              <a:t> de datos o simplemente ha mejorado la </a:t>
            </a:r>
            <a:r>
              <a:rPr lang="es-MX" b="0" dirty="0" err="1">
                <a:solidFill>
                  <a:srgbClr val="C7A06F"/>
                </a:solidFill>
                <a:effectLst/>
                <a:latin typeface="Consolas" panose="020B0609020204030204" pitchFamily="49" charset="0"/>
              </a:rPr>
              <a:t>dinamica</a:t>
            </a:r>
            <a:r>
              <a:rPr lang="es-MX" b="0" dirty="0">
                <a:solidFill>
                  <a:srgbClr val="C7A06F"/>
                </a:solidFill>
                <a:effectLst/>
                <a:latin typeface="Consolas" panose="020B0609020204030204" pitchFamily="49" charset="0"/>
              </a:rPr>
              <a:t> de la clase. La docente Blanca Espinel hace un aporte significativo en los beneficios</a:t>
            </a:r>
            <a:endParaRPr lang="es-MX" b="0" dirty="0">
              <a:solidFill>
                <a:srgbClr val="BDBDBD"/>
              </a:solidFill>
              <a:effectLst/>
              <a:latin typeface="Consolas" panose="020B0609020204030204" pitchFamily="49" charset="0"/>
            </a:endParaRPr>
          </a:p>
          <a:p>
            <a:endParaRPr lang="es-CO" dirty="0"/>
          </a:p>
        </p:txBody>
      </p:sp>
      <p:sp>
        <p:nvSpPr>
          <p:cNvPr id="4" name="Marcador de número de diapositiva 3"/>
          <p:cNvSpPr>
            <a:spLocks noGrp="1"/>
          </p:cNvSpPr>
          <p:nvPr>
            <p:ph type="sldNum" sz="quarter" idx="5"/>
          </p:nvPr>
        </p:nvSpPr>
        <p:spPr/>
        <p:txBody>
          <a:bodyPr/>
          <a:lstStyle/>
          <a:p>
            <a:fld id="{FCB647FE-7800-4893-9DBE-CE43E38D6181}" type="slidenum">
              <a:rPr lang="es-CO" smtClean="0"/>
              <a:t>11</a:t>
            </a:fld>
            <a:endParaRPr lang="es-CO"/>
          </a:p>
        </p:txBody>
      </p:sp>
    </p:spTree>
    <p:extLst>
      <p:ext uri="{BB962C8B-B14F-4D97-AF65-F5344CB8AC3E}">
        <p14:creationId xmlns:p14="http://schemas.microsoft.com/office/powerpoint/2010/main" val="391208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DAAE-2033-3FCD-F153-9BF764D1B33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ACD238-F76D-CCA5-F4F1-F823F5F223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E8B346D-F5E4-37E3-060F-D94139214A5E}"/>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3F2C0C7-346E-5C6F-3561-CD8207BA6A85}"/>
              </a:ext>
            </a:extLst>
          </p:cNvPr>
          <p:cNvSpPr>
            <a:spLocks noGrp="1"/>
          </p:cNvSpPr>
          <p:nvPr>
            <p:ph type="sldNum" sz="quarter" idx="5"/>
          </p:nvPr>
        </p:nvSpPr>
        <p:spPr/>
        <p:txBody>
          <a:bodyPr/>
          <a:lstStyle/>
          <a:p>
            <a:fld id="{FCB647FE-7800-4893-9DBE-CE43E38D6181}" type="slidenum">
              <a:rPr lang="es-CO" smtClean="0"/>
              <a:t>12</a:t>
            </a:fld>
            <a:endParaRPr lang="es-CO"/>
          </a:p>
        </p:txBody>
      </p:sp>
    </p:spTree>
    <p:extLst>
      <p:ext uri="{BB962C8B-B14F-4D97-AF65-F5344CB8AC3E}">
        <p14:creationId xmlns:p14="http://schemas.microsoft.com/office/powerpoint/2010/main" val="105897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86BFA-26A0-E8F4-26AE-8FA605A9AB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04E1F6-3397-3557-B21F-74A885845D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630397-AD82-FD54-38BE-949BE03F5E88}"/>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8987579-1B98-D795-27B0-8C619E127A17}"/>
              </a:ext>
            </a:extLst>
          </p:cNvPr>
          <p:cNvSpPr>
            <a:spLocks noGrp="1"/>
          </p:cNvSpPr>
          <p:nvPr>
            <p:ph type="sldNum" sz="quarter" idx="5"/>
          </p:nvPr>
        </p:nvSpPr>
        <p:spPr/>
        <p:txBody>
          <a:bodyPr/>
          <a:lstStyle/>
          <a:p>
            <a:fld id="{FCB647FE-7800-4893-9DBE-CE43E38D6181}" type="slidenum">
              <a:rPr lang="es-CO" smtClean="0"/>
              <a:t>13</a:t>
            </a:fld>
            <a:endParaRPr lang="es-CO"/>
          </a:p>
        </p:txBody>
      </p:sp>
    </p:spTree>
    <p:extLst>
      <p:ext uri="{BB962C8B-B14F-4D97-AF65-F5344CB8AC3E}">
        <p14:creationId xmlns:p14="http://schemas.microsoft.com/office/powerpoint/2010/main" val="1237411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4/06/2025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4/06/2025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9058" y="5593914"/>
            <a:ext cx="78121" cy="538168"/>
          </a:xfrm>
          <a:prstGeom prst="rect">
            <a:avLst/>
          </a:prstGeom>
        </p:spPr>
      </p:pic>
      <p:sp>
        <p:nvSpPr>
          <p:cNvPr id="4" name="Título 1">
            <a:extLst>
              <a:ext uri="{FF2B5EF4-FFF2-40B4-BE49-F238E27FC236}">
                <a16:creationId xmlns:a16="http://schemas.microsoft.com/office/drawing/2014/main" id="{1A2DD6C4-0BF9-34D5-D2B2-FE3522C6D897}"/>
              </a:ext>
            </a:extLst>
          </p:cNvPr>
          <p:cNvSpPr>
            <a:spLocks noGrp="1"/>
          </p:cNvSpPr>
          <p:nvPr>
            <p:ph type="ctrTitle"/>
          </p:nvPr>
        </p:nvSpPr>
        <p:spPr>
          <a:xfrm>
            <a:off x="727075" y="3429001"/>
            <a:ext cx="2732817" cy="1543158"/>
          </a:xfrm>
        </p:spPr>
        <p:txBody>
          <a:bodyPr>
            <a:normAutofit fontScale="90000"/>
          </a:bodyPr>
          <a:lstStyle/>
          <a:p>
            <a:pPr algn="l"/>
            <a:r>
              <a:rPr lang="es-ES" sz="4000" dirty="0">
                <a:solidFill>
                  <a:srgbClr val="2D438E"/>
                </a:solidFill>
                <a:latin typeface="Anton" pitchFamily="2" charset="0"/>
              </a:rPr>
              <a:t>Uso de la IA</a:t>
            </a:r>
            <a:br>
              <a:rPr lang="es-ES" sz="4000" dirty="0">
                <a:solidFill>
                  <a:srgbClr val="2D438E"/>
                </a:solidFill>
                <a:latin typeface="Anton" pitchFamily="2" charset="0"/>
              </a:rPr>
            </a:br>
            <a:r>
              <a:rPr lang="es-ES" sz="4000" dirty="0">
                <a:solidFill>
                  <a:srgbClr val="2D438E"/>
                </a:solidFill>
                <a:latin typeface="Anton" pitchFamily="2" charset="0"/>
              </a:rPr>
              <a:t>en la práctica docente </a:t>
            </a:r>
            <a:endParaRPr lang="es-CO" sz="4000" dirty="0">
              <a:solidFill>
                <a:srgbClr val="2D438E"/>
              </a:solidFill>
              <a:latin typeface="Anton" pitchFamily="2" charset="0"/>
            </a:endParaRPr>
          </a:p>
        </p:txBody>
      </p:sp>
      <p:sp>
        <p:nvSpPr>
          <p:cNvPr id="8" name="Subtítulo 2">
            <a:extLst>
              <a:ext uri="{FF2B5EF4-FFF2-40B4-BE49-F238E27FC236}">
                <a16:creationId xmlns:a16="http://schemas.microsoft.com/office/drawing/2014/main" id="{D066EF92-68F5-5576-FD31-7B8F7BA0F34A}"/>
              </a:ext>
            </a:extLst>
          </p:cNvPr>
          <p:cNvSpPr txBox="1">
            <a:spLocks/>
          </p:cNvSpPr>
          <p:nvPr/>
        </p:nvSpPr>
        <p:spPr>
          <a:xfrm>
            <a:off x="978551" y="5514072"/>
            <a:ext cx="4301371" cy="7781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ES" sz="2000" dirty="0">
                <a:latin typeface="Antonio" pitchFamily="2" charset="0"/>
              </a:rPr>
              <a:t>Tecnología en Desarrollo de Software</a:t>
            </a:r>
          </a:p>
          <a:p>
            <a:pPr algn="l">
              <a:lnSpc>
                <a:spcPct val="100000"/>
              </a:lnSpc>
            </a:pPr>
            <a:r>
              <a:rPr lang="es-CO" sz="2000" dirty="0">
                <a:latin typeface="Antonio" pitchFamily="2" charset="0"/>
              </a:rPr>
              <a:t>022025</a:t>
            </a: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9BCB7DB-B2FB-0D12-055F-720C9834EAD6}"/>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FD2B842-CEFE-6ABA-666E-98BEFA301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ADCD3941-80C8-EA45-D708-3E973677BAA9}"/>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Asignaturas en las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04B1A619-A812-34C9-5974-52C51B22C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BEC7F0C8-B58F-D0ED-0E3F-9A3DE47FC09F}"/>
              </a:ext>
            </a:extLst>
          </p:cNvPr>
          <p:cNvSpPr txBox="1">
            <a:spLocks/>
          </p:cNvSpPr>
          <p:nvPr/>
        </p:nvSpPr>
        <p:spPr>
          <a:xfrm>
            <a:off x="673862" y="3097131"/>
            <a:ext cx="3215967" cy="26571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2200" dirty="0">
                <a:latin typeface="Antonio" pitchFamily="2" charset="0"/>
                <a:cs typeface="Arial" panose="020B0604020202020204" pitchFamily="34" charset="0"/>
              </a:rPr>
              <a:t>Se verifica la implementación de la IA en la impartición de asignaturas tanto de componente básico como específico, independientemente del área del conocimiento</a:t>
            </a:r>
            <a:endParaRPr lang="es-ES" sz="2200"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046FE375-F580-DED3-59F1-9653E3BFEE5C}"/>
              </a:ext>
            </a:extLst>
          </p:cNvPr>
          <p:cNvPicPr>
            <a:picLocks noChangeAspect="1"/>
          </p:cNvPicPr>
          <p:nvPr/>
        </p:nvPicPr>
        <p:blipFill>
          <a:blip r:embed="rId5"/>
          <a:stretch>
            <a:fillRect/>
          </a:stretch>
        </p:blipFill>
        <p:spPr>
          <a:xfrm>
            <a:off x="3846227" y="1423668"/>
            <a:ext cx="7562850" cy="4086225"/>
          </a:xfrm>
          <a:prstGeom prst="rect">
            <a:avLst/>
          </a:prstGeom>
        </p:spPr>
      </p:pic>
    </p:spTree>
    <p:extLst>
      <p:ext uri="{BB962C8B-B14F-4D97-AF65-F5344CB8AC3E}">
        <p14:creationId xmlns:p14="http://schemas.microsoft.com/office/powerpoint/2010/main" val="71557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82F8579-417F-3153-F547-C4627CA24D7B}"/>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3108B58-EC2D-532A-AA5B-891DDA501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B194153-9DDD-8FA5-A64D-85004E486CF3}"/>
              </a:ext>
            </a:extLst>
          </p:cNvPr>
          <p:cNvSpPr txBox="1">
            <a:spLocks/>
          </p:cNvSpPr>
          <p:nvPr/>
        </p:nvSpPr>
        <p:spPr>
          <a:xfrm>
            <a:off x="673862" y="1752494"/>
            <a:ext cx="2867624" cy="98932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Para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3CA14E5A-AA40-D45A-9F59-CF4C3C46F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BD8BF91E-F996-8370-AB2C-424A81676594}"/>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Usabilidad diversificada afín con la necesidad de cada asignatura o área de estudio</a:t>
            </a:r>
          </a:p>
        </p:txBody>
      </p:sp>
      <p:pic>
        <p:nvPicPr>
          <p:cNvPr id="3" name="Imagen 2">
            <a:extLst>
              <a:ext uri="{FF2B5EF4-FFF2-40B4-BE49-F238E27FC236}">
                <a16:creationId xmlns:a16="http://schemas.microsoft.com/office/drawing/2014/main" id="{A6C2399F-FD6F-D812-379D-F67BAF692E12}"/>
              </a:ext>
            </a:extLst>
          </p:cNvPr>
          <p:cNvPicPr>
            <a:picLocks noChangeAspect="1"/>
          </p:cNvPicPr>
          <p:nvPr/>
        </p:nvPicPr>
        <p:blipFill>
          <a:blip r:embed="rId6"/>
          <a:stretch>
            <a:fillRect/>
          </a:stretch>
        </p:blipFill>
        <p:spPr>
          <a:xfrm>
            <a:off x="4078224" y="1752494"/>
            <a:ext cx="7804975" cy="4001773"/>
          </a:xfrm>
          <a:prstGeom prst="rect">
            <a:avLst/>
          </a:prstGeom>
        </p:spPr>
      </p:pic>
    </p:spTree>
    <p:extLst>
      <p:ext uri="{BB962C8B-B14F-4D97-AF65-F5344CB8AC3E}">
        <p14:creationId xmlns:p14="http://schemas.microsoft.com/office/powerpoint/2010/main" val="248261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24B341A-ABEF-5929-4F57-3C8288547B4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356F468-E09F-313D-BC00-B8830DECA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2DB01761-3623-9278-60A3-E401EF0DD3C7}"/>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Retos IA – Encuesta #1</a:t>
            </a:r>
          </a:p>
        </p:txBody>
      </p:sp>
      <p:pic>
        <p:nvPicPr>
          <p:cNvPr id="18" name="Imagen 17">
            <a:extLst>
              <a:ext uri="{FF2B5EF4-FFF2-40B4-BE49-F238E27FC236}">
                <a16:creationId xmlns:a16="http://schemas.microsoft.com/office/drawing/2014/main" id="{836103A9-0374-AE75-C355-0B059633B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20DDAE13-96BD-8838-5C97-52583097E828}"/>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Oportunidad de mejora</a:t>
            </a:r>
            <a:endParaRPr lang="es-ES" dirty="0">
              <a:latin typeface="Antonio" pitchFamily="2" charset="0"/>
              <a:cs typeface="Arial" panose="020B0604020202020204" pitchFamily="34" charset="0"/>
            </a:endParaRPr>
          </a:p>
        </p:txBody>
      </p:sp>
      <p:pic>
        <p:nvPicPr>
          <p:cNvPr id="2" name="Imagen 1">
            <a:extLst>
              <a:ext uri="{FF2B5EF4-FFF2-40B4-BE49-F238E27FC236}">
                <a16:creationId xmlns:a16="http://schemas.microsoft.com/office/drawing/2014/main" id="{2CE32C8A-19C7-BD9D-D30A-E80CC0FD4E7F}"/>
              </a:ext>
            </a:extLst>
          </p:cNvPr>
          <p:cNvPicPr>
            <a:picLocks noChangeAspect="1"/>
          </p:cNvPicPr>
          <p:nvPr/>
        </p:nvPicPr>
        <p:blipFill>
          <a:blip r:embed="rId6"/>
          <a:stretch>
            <a:fillRect/>
          </a:stretch>
        </p:blipFill>
        <p:spPr>
          <a:xfrm>
            <a:off x="4309090" y="1752494"/>
            <a:ext cx="7099987" cy="3844822"/>
          </a:xfrm>
          <a:prstGeom prst="rect">
            <a:avLst/>
          </a:prstGeom>
        </p:spPr>
      </p:pic>
    </p:spTree>
    <p:extLst>
      <p:ext uri="{BB962C8B-B14F-4D97-AF65-F5344CB8AC3E}">
        <p14:creationId xmlns:p14="http://schemas.microsoft.com/office/powerpoint/2010/main" val="13326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8B5CF7-AE75-6CB4-B837-DB666FA4706E}"/>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048DD7B7-C3FB-C914-2F64-53983836D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D1052E58-BC07-25BB-B0D8-969C22ED9387}"/>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Retos IA – </a:t>
            </a:r>
          </a:p>
          <a:p>
            <a:pPr algn="l">
              <a:lnSpc>
                <a:spcPct val="120000"/>
              </a:lnSpc>
            </a:pPr>
            <a:r>
              <a:rPr lang="es-CO" sz="4000" dirty="0">
                <a:solidFill>
                  <a:srgbClr val="2D438E"/>
                </a:solidFill>
                <a:latin typeface="Anton" pitchFamily="2" charset="0"/>
              </a:rPr>
              <a:t>Encuesta #2</a:t>
            </a:r>
          </a:p>
        </p:txBody>
      </p:sp>
      <p:pic>
        <p:nvPicPr>
          <p:cNvPr id="18" name="Imagen 17">
            <a:extLst>
              <a:ext uri="{FF2B5EF4-FFF2-40B4-BE49-F238E27FC236}">
                <a16:creationId xmlns:a16="http://schemas.microsoft.com/office/drawing/2014/main" id="{A6A86C8D-FCAD-08C0-15E0-E4E43EBA39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3896F51E-26FE-7FB8-E465-8C75A42B5CF8}"/>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Oportunidad de mejora</a:t>
            </a:r>
            <a:endParaRPr lang="es-ES"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66F9370F-8E3E-48C3-FDB7-3406547B3629}"/>
              </a:ext>
            </a:extLst>
          </p:cNvPr>
          <p:cNvPicPr>
            <a:picLocks noChangeAspect="1"/>
          </p:cNvPicPr>
          <p:nvPr/>
        </p:nvPicPr>
        <p:blipFill>
          <a:blip r:embed="rId6"/>
          <a:stretch>
            <a:fillRect/>
          </a:stretch>
        </p:blipFill>
        <p:spPr>
          <a:xfrm>
            <a:off x="3101549" y="1549867"/>
            <a:ext cx="8307528" cy="4499039"/>
          </a:xfrm>
          <a:prstGeom prst="rect">
            <a:avLst/>
          </a:prstGeom>
        </p:spPr>
      </p:pic>
    </p:spTree>
    <p:extLst>
      <p:ext uri="{BB962C8B-B14F-4D97-AF65-F5344CB8AC3E}">
        <p14:creationId xmlns:p14="http://schemas.microsoft.com/office/powerpoint/2010/main" val="355866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13841C-4A07-0CF9-9CD8-076B4A31ED9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505C419-D133-6778-E090-641CA2E40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CEC810C9-8845-A531-C8DD-0570C759E48D}"/>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Impacto IA en aprendizaje </a:t>
            </a:r>
          </a:p>
        </p:txBody>
      </p:sp>
      <p:pic>
        <p:nvPicPr>
          <p:cNvPr id="18" name="Imagen 17">
            <a:extLst>
              <a:ext uri="{FF2B5EF4-FFF2-40B4-BE49-F238E27FC236}">
                <a16:creationId xmlns:a16="http://schemas.microsoft.com/office/drawing/2014/main" id="{545852AD-2A8E-B574-E0CA-08A168068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3" name="Imagen 2">
            <a:extLst>
              <a:ext uri="{FF2B5EF4-FFF2-40B4-BE49-F238E27FC236}">
                <a16:creationId xmlns:a16="http://schemas.microsoft.com/office/drawing/2014/main" id="{FCCCC2CF-0AC0-901B-C384-0AB17B967DE1}"/>
              </a:ext>
            </a:extLst>
          </p:cNvPr>
          <p:cNvPicPr>
            <a:picLocks noChangeAspect="1"/>
          </p:cNvPicPr>
          <p:nvPr/>
        </p:nvPicPr>
        <p:blipFill>
          <a:blip r:embed="rId6"/>
          <a:stretch>
            <a:fillRect/>
          </a:stretch>
        </p:blipFill>
        <p:spPr>
          <a:xfrm>
            <a:off x="2999232" y="1926942"/>
            <a:ext cx="8841540" cy="3788058"/>
          </a:xfrm>
          <a:prstGeom prst="rect">
            <a:avLst/>
          </a:prstGeom>
        </p:spPr>
      </p:pic>
    </p:spTree>
    <p:extLst>
      <p:ext uri="{BB962C8B-B14F-4D97-AF65-F5344CB8AC3E}">
        <p14:creationId xmlns:p14="http://schemas.microsoft.com/office/powerpoint/2010/main" val="107591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19E473-B345-934E-A46D-5C93DD4877A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489E12B-A616-6AAB-17EE-002F0C9B8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F22B6F9-BF8D-30FF-5960-EAF3585326D4}"/>
              </a:ext>
            </a:extLst>
          </p:cNvPr>
          <p:cNvSpPr txBox="1">
            <a:spLocks/>
          </p:cNvSpPr>
          <p:nvPr/>
        </p:nvSpPr>
        <p:spPr>
          <a:xfrm>
            <a:off x="673862" y="1183022"/>
            <a:ext cx="2072832" cy="155879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IA en el proyecto de aula</a:t>
            </a:r>
          </a:p>
        </p:txBody>
      </p:sp>
      <p:pic>
        <p:nvPicPr>
          <p:cNvPr id="18" name="Imagen 17">
            <a:extLst>
              <a:ext uri="{FF2B5EF4-FFF2-40B4-BE49-F238E27FC236}">
                <a16:creationId xmlns:a16="http://schemas.microsoft.com/office/drawing/2014/main" id="{4690EDAE-A875-A403-9D27-112E05E4A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3" name="Imagen 2">
            <a:extLst>
              <a:ext uri="{FF2B5EF4-FFF2-40B4-BE49-F238E27FC236}">
                <a16:creationId xmlns:a16="http://schemas.microsoft.com/office/drawing/2014/main" id="{12E1CD34-DE0F-65C7-7CB6-8C890E902D22}"/>
              </a:ext>
            </a:extLst>
          </p:cNvPr>
          <p:cNvPicPr>
            <a:picLocks noChangeAspect="1"/>
          </p:cNvPicPr>
          <p:nvPr/>
        </p:nvPicPr>
        <p:blipFill>
          <a:blip r:embed="rId6"/>
          <a:stretch>
            <a:fillRect/>
          </a:stretch>
        </p:blipFill>
        <p:spPr>
          <a:xfrm>
            <a:off x="2536723" y="118160"/>
            <a:ext cx="9277906" cy="6131456"/>
          </a:xfrm>
          <a:prstGeom prst="rect">
            <a:avLst/>
          </a:prstGeom>
        </p:spPr>
      </p:pic>
    </p:spTree>
    <p:extLst>
      <p:ext uri="{BB962C8B-B14F-4D97-AF65-F5344CB8AC3E}">
        <p14:creationId xmlns:p14="http://schemas.microsoft.com/office/powerpoint/2010/main" val="69794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CF240-9532-14DF-36B1-9CAAE8CF91E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E8C62462-AB47-D391-E859-A0928F134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8921127F-D3C2-99A8-2B77-3150AA226313}"/>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especifica</a:t>
            </a:r>
          </a:p>
        </p:txBody>
      </p:sp>
      <p:pic>
        <p:nvPicPr>
          <p:cNvPr id="18" name="Imagen 17">
            <a:extLst>
              <a:ext uri="{FF2B5EF4-FFF2-40B4-BE49-F238E27FC236}">
                <a16:creationId xmlns:a16="http://schemas.microsoft.com/office/drawing/2014/main" id="{6567A80D-EB6B-1BAF-E3C5-0FF2E6EC5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14FAA5D9-8009-1334-7886-A2FA80B1361C}"/>
              </a:ext>
            </a:extLst>
          </p:cNvPr>
          <p:cNvSpPr txBox="1">
            <a:spLocks/>
          </p:cNvSpPr>
          <p:nvPr/>
        </p:nvSpPr>
        <p:spPr>
          <a:xfrm>
            <a:off x="673863" y="3097131"/>
            <a:ext cx="2867624" cy="17450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¿Qué están haciendo los docentes que se sienten seguros?</a:t>
            </a:r>
          </a:p>
        </p:txBody>
      </p:sp>
      <p:pic>
        <p:nvPicPr>
          <p:cNvPr id="6" name="Imagen 5">
            <a:extLst>
              <a:ext uri="{FF2B5EF4-FFF2-40B4-BE49-F238E27FC236}">
                <a16:creationId xmlns:a16="http://schemas.microsoft.com/office/drawing/2014/main" id="{7C4B834C-7FD3-3C38-4655-5CDFC23BA479}"/>
              </a:ext>
            </a:extLst>
          </p:cNvPr>
          <p:cNvPicPr>
            <a:picLocks noChangeAspect="1"/>
          </p:cNvPicPr>
          <p:nvPr/>
        </p:nvPicPr>
        <p:blipFill>
          <a:blip r:embed="rId6"/>
          <a:srcRect t="3415"/>
          <a:stretch/>
        </p:blipFill>
        <p:spPr>
          <a:xfrm>
            <a:off x="3541486" y="84362"/>
            <a:ext cx="8157028" cy="6485324"/>
          </a:xfrm>
          <a:prstGeom prst="rect">
            <a:avLst/>
          </a:prstGeom>
        </p:spPr>
      </p:pic>
    </p:spTree>
    <p:extLst>
      <p:ext uri="{BB962C8B-B14F-4D97-AF65-F5344CB8AC3E}">
        <p14:creationId xmlns:p14="http://schemas.microsoft.com/office/powerpoint/2010/main" val="270016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3D363D7-8BC7-C8F5-9502-11D78772894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CE0942E-3167-000F-DB54-BD2ACEEA3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E2828E06-75FF-7483-D19B-530AFC14B112}"/>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básica – Encuesta #1</a:t>
            </a:r>
          </a:p>
        </p:txBody>
      </p:sp>
      <p:pic>
        <p:nvPicPr>
          <p:cNvPr id="18" name="Imagen 17">
            <a:extLst>
              <a:ext uri="{FF2B5EF4-FFF2-40B4-BE49-F238E27FC236}">
                <a16:creationId xmlns:a16="http://schemas.microsoft.com/office/drawing/2014/main" id="{36C53A96-9438-D40B-1D2E-DF860A10D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44CC1B2D-A8F3-7CDF-731A-548DD2779EF9}"/>
              </a:ext>
            </a:extLst>
          </p:cNvPr>
          <p:cNvSpPr txBox="1">
            <a:spLocks/>
          </p:cNvSpPr>
          <p:nvPr/>
        </p:nvSpPr>
        <p:spPr>
          <a:xfrm>
            <a:off x="673862" y="3097131"/>
            <a:ext cx="3215967"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17 docentes están interesados en la formación de IA Generativa</a:t>
            </a:r>
            <a:r>
              <a:rPr lang="es-ES" dirty="0">
                <a:latin typeface="Antonio" pitchFamily="2" charset="0"/>
                <a:cs typeface="Arial" panose="020B0604020202020204" pitchFamily="34" charset="0"/>
              </a:rPr>
              <a:t> </a:t>
            </a:r>
          </a:p>
          <a:p>
            <a:pPr algn="l"/>
            <a:endParaRPr lang="es-CO" dirty="0">
              <a:latin typeface="Antonio" pitchFamily="2" charset="0"/>
              <a:cs typeface="Arial" panose="020B0604020202020204" pitchFamily="34" charset="0"/>
            </a:endParaRPr>
          </a:p>
        </p:txBody>
      </p:sp>
      <p:pic>
        <p:nvPicPr>
          <p:cNvPr id="5" name="Imagen 4">
            <a:extLst>
              <a:ext uri="{FF2B5EF4-FFF2-40B4-BE49-F238E27FC236}">
                <a16:creationId xmlns:a16="http://schemas.microsoft.com/office/drawing/2014/main" id="{50EFA3C8-08C8-5F52-FA3B-490BE40F2318}"/>
              </a:ext>
            </a:extLst>
          </p:cNvPr>
          <p:cNvPicPr>
            <a:picLocks noChangeAspect="1"/>
          </p:cNvPicPr>
          <p:nvPr/>
        </p:nvPicPr>
        <p:blipFill>
          <a:blip r:embed="rId6"/>
          <a:stretch>
            <a:fillRect/>
          </a:stretch>
        </p:blipFill>
        <p:spPr>
          <a:xfrm>
            <a:off x="4114800" y="1628775"/>
            <a:ext cx="7105590" cy="4667250"/>
          </a:xfrm>
          <a:prstGeom prst="rect">
            <a:avLst/>
          </a:prstGeom>
        </p:spPr>
      </p:pic>
    </p:spTree>
    <p:extLst>
      <p:ext uri="{BB962C8B-B14F-4D97-AF65-F5344CB8AC3E}">
        <p14:creationId xmlns:p14="http://schemas.microsoft.com/office/powerpoint/2010/main" val="207477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DDF939B-0D38-531E-0B61-B6042CA5295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A6ECF134-1241-BE8C-6E96-82A4BECF9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CB36E58-F641-9491-6043-F1CA84896B09}"/>
              </a:ext>
            </a:extLst>
          </p:cNvPr>
          <p:cNvSpPr txBox="1">
            <a:spLocks/>
          </p:cNvSpPr>
          <p:nvPr/>
        </p:nvSpPr>
        <p:spPr>
          <a:xfrm>
            <a:off x="673862" y="1752494"/>
            <a:ext cx="2867624" cy="98932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Interés en formación básica – Encuesta #2</a:t>
            </a:r>
          </a:p>
        </p:txBody>
      </p:sp>
      <p:pic>
        <p:nvPicPr>
          <p:cNvPr id="18" name="Imagen 17">
            <a:extLst>
              <a:ext uri="{FF2B5EF4-FFF2-40B4-BE49-F238E27FC236}">
                <a16:creationId xmlns:a16="http://schemas.microsoft.com/office/drawing/2014/main" id="{3A7B84F9-0FF2-24AE-D061-DD2500A75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CF22B835-CF69-981D-621D-08B06377D582}"/>
              </a:ext>
            </a:extLst>
          </p:cNvPr>
          <p:cNvSpPr txBox="1">
            <a:spLocks/>
          </p:cNvSpPr>
          <p:nvPr/>
        </p:nvSpPr>
        <p:spPr>
          <a:xfrm>
            <a:off x="673863" y="3097131"/>
            <a:ext cx="2704337" cy="16145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34 docentes están interesados en la formación de IA Generativa</a:t>
            </a:r>
          </a:p>
        </p:txBody>
      </p:sp>
      <p:pic>
        <p:nvPicPr>
          <p:cNvPr id="3" name="Imagen 2">
            <a:extLst>
              <a:ext uri="{FF2B5EF4-FFF2-40B4-BE49-F238E27FC236}">
                <a16:creationId xmlns:a16="http://schemas.microsoft.com/office/drawing/2014/main" id="{56122D16-3A0A-F6AF-8F25-B3ABC41804DA}"/>
              </a:ext>
            </a:extLst>
          </p:cNvPr>
          <p:cNvPicPr>
            <a:picLocks noChangeAspect="1"/>
          </p:cNvPicPr>
          <p:nvPr/>
        </p:nvPicPr>
        <p:blipFill>
          <a:blip r:embed="rId6"/>
          <a:stretch>
            <a:fillRect/>
          </a:stretch>
        </p:blipFill>
        <p:spPr>
          <a:xfrm>
            <a:off x="3993388" y="1272673"/>
            <a:ext cx="7524750" cy="4667250"/>
          </a:xfrm>
          <a:prstGeom prst="rect">
            <a:avLst/>
          </a:prstGeom>
        </p:spPr>
      </p:pic>
    </p:spTree>
    <p:extLst>
      <p:ext uri="{BB962C8B-B14F-4D97-AF65-F5344CB8AC3E}">
        <p14:creationId xmlns:p14="http://schemas.microsoft.com/office/powerpoint/2010/main" val="369981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89C8905-CB95-815A-214A-70218199E60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3CC9541-B157-8947-A202-5472C1FDD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E8F1C285-83C2-F1EF-A8CD-52239A178F99}"/>
              </a:ext>
            </a:extLst>
          </p:cNvPr>
          <p:cNvSpPr txBox="1">
            <a:spLocks/>
          </p:cNvSpPr>
          <p:nvPr/>
        </p:nvSpPr>
        <p:spPr>
          <a:xfrm>
            <a:off x="673862" y="1752494"/>
            <a:ext cx="2867624" cy="9893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CO" sz="4000" dirty="0">
                <a:solidFill>
                  <a:srgbClr val="2D438E"/>
                </a:solidFill>
                <a:latin typeface="Anton" pitchFamily="2" charset="0"/>
              </a:rPr>
              <a:t>Justificación</a:t>
            </a:r>
          </a:p>
        </p:txBody>
      </p:sp>
      <p:pic>
        <p:nvPicPr>
          <p:cNvPr id="18" name="Imagen 17">
            <a:extLst>
              <a:ext uri="{FF2B5EF4-FFF2-40B4-BE49-F238E27FC236}">
                <a16:creationId xmlns:a16="http://schemas.microsoft.com/office/drawing/2014/main" id="{195EC734-7157-7187-9593-D00A0235B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8DF61970-ED07-5B4C-8D50-4795869C62B4}"/>
              </a:ext>
            </a:extLst>
          </p:cNvPr>
          <p:cNvSpPr txBox="1">
            <a:spLocks/>
          </p:cNvSpPr>
          <p:nvPr/>
        </p:nvSpPr>
        <p:spPr>
          <a:xfrm>
            <a:off x="673862" y="3321602"/>
            <a:ext cx="2386837" cy="15891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dirty="0">
                <a:latin typeface="Antonio" pitchFamily="2" charset="0"/>
                <a:cs typeface="Arial" panose="020B0604020202020204" pitchFamily="34" charset="0"/>
              </a:rPr>
              <a:t>¿Por que los docentes quieren ser formados en IA Generativa?</a:t>
            </a:r>
            <a:endParaRPr lang="es-ES" dirty="0">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F0FADE5E-D74D-319B-A134-F39D7DF77CF8}"/>
              </a:ext>
            </a:extLst>
          </p:cNvPr>
          <p:cNvPicPr>
            <a:picLocks noChangeAspect="1"/>
          </p:cNvPicPr>
          <p:nvPr/>
        </p:nvPicPr>
        <p:blipFill>
          <a:blip r:embed="rId6"/>
          <a:stretch>
            <a:fillRect/>
          </a:stretch>
        </p:blipFill>
        <p:spPr>
          <a:xfrm>
            <a:off x="3889829" y="1428917"/>
            <a:ext cx="8293049" cy="4425869"/>
          </a:xfrm>
          <a:prstGeom prst="rect">
            <a:avLst/>
          </a:prstGeom>
        </p:spPr>
      </p:pic>
    </p:spTree>
    <p:extLst>
      <p:ext uri="{BB962C8B-B14F-4D97-AF65-F5344CB8AC3E}">
        <p14:creationId xmlns:p14="http://schemas.microsoft.com/office/powerpoint/2010/main" val="193792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7033003" y="1762701"/>
            <a:ext cx="2642647" cy="719629"/>
          </a:xfrm>
        </p:spPr>
        <p:txBody>
          <a:bodyPr>
            <a:normAutofit fontScale="90000"/>
          </a:bodyPr>
          <a:lstStyle/>
          <a:p>
            <a:pPr algn="l"/>
            <a:r>
              <a:rPr lang="es-ES" sz="4000" dirty="0">
                <a:solidFill>
                  <a:srgbClr val="2D438E"/>
                </a:solidFill>
                <a:latin typeface="Anton" pitchFamily="2" charset="0"/>
              </a:rPr>
              <a:t>INTRODUCCIÓN</a:t>
            </a:r>
            <a:endParaRPr lang="es-CO" sz="4000" dirty="0">
              <a:solidFill>
                <a:srgbClr val="2D438E"/>
              </a:solidFill>
              <a:latin typeface="Anton" pitchFamily="2" charset="0"/>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7372088" y="2751115"/>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7033003" y="3150077"/>
            <a:ext cx="4155042" cy="28025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60000"/>
              </a:lnSpc>
            </a:pPr>
            <a:r>
              <a:rPr lang="es-ES" sz="1600" dirty="0">
                <a:latin typeface="Antonio" pitchFamily="2" charset="0"/>
                <a:cs typeface="Arial" panose="020B0604020202020204" pitchFamily="34" charset="0"/>
              </a:rPr>
              <a:t>En el marco del impacto de la  Inteligencia Artificial en todas las áreas de la educación, con el objetivo de diagnosticar el uso de la IA en la práctica docente  de la fundación Universitaria Tecnológico Comfenalco, se desarrollo el siguiente análisis a partir de la respuesta de 161 docentes de los distintos programas</a:t>
            </a:r>
            <a:endParaRPr lang="es-CO" sz="1600" dirty="0">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7033003" y="2430448"/>
            <a:ext cx="3766802" cy="6288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Objetivo, contexto y población</a:t>
            </a:r>
            <a:endParaRPr lang="es-CO" dirty="0">
              <a:solidFill>
                <a:srgbClr val="2D438E"/>
              </a:solidFill>
              <a:latin typeface="Antonio" pitchFamily="2" charset="0"/>
            </a:endParaRPr>
          </a:p>
        </p:txBody>
      </p:sp>
      <p:pic>
        <p:nvPicPr>
          <p:cNvPr id="4" name="Imagen 3">
            <a:extLst>
              <a:ext uri="{FF2B5EF4-FFF2-40B4-BE49-F238E27FC236}">
                <a16:creationId xmlns:a16="http://schemas.microsoft.com/office/drawing/2014/main" id="{499C5166-DCE6-DD5D-6059-D8A5E442C654}"/>
              </a:ext>
            </a:extLst>
          </p:cNvPr>
          <p:cNvPicPr>
            <a:picLocks noChangeAspect="1"/>
          </p:cNvPicPr>
          <p:nvPr/>
        </p:nvPicPr>
        <p:blipFill>
          <a:blip r:embed="rId6"/>
          <a:srcRect r="56296"/>
          <a:stretch/>
        </p:blipFill>
        <p:spPr>
          <a:xfrm>
            <a:off x="3705700" y="1762701"/>
            <a:ext cx="2868495" cy="4375670"/>
          </a:xfrm>
          <a:prstGeom prst="ellipse">
            <a:avLst/>
          </a:prstGeom>
          <a:ln>
            <a:noFill/>
          </a:ln>
          <a:effectLst>
            <a:softEdge rad="112500"/>
          </a:effectLst>
        </p:spPr>
      </p:pic>
    </p:spTree>
    <p:extLst>
      <p:ext uri="{BB962C8B-B14F-4D97-AF65-F5344CB8AC3E}">
        <p14:creationId xmlns:p14="http://schemas.microsoft.com/office/powerpoint/2010/main" val="2674722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C101221-71A9-EFC3-8374-A313094B076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50FB3D7-B1BF-5B0C-FAAD-6EA47171C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8A63D9BD-CD1B-86A1-46AA-2A47DB8DECD0}"/>
              </a:ext>
            </a:extLst>
          </p:cNvPr>
          <p:cNvSpPr txBox="1">
            <a:spLocks/>
          </p:cNvSpPr>
          <p:nvPr/>
        </p:nvSpPr>
        <p:spPr>
          <a:xfrm>
            <a:off x="673862" y="1649577"/>
            <a:ext cx="3552149" cy="98932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RECOMENDACIONES</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EA18DF4F-12EA-AA6C-DA5B-412A0B7EA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AC2E295B-CC07-9838-E98A-2B779DFF3595}"/>
              </a:ext>
            </a:extLst>
          </p:cNvPr>
          <p:cNvSpPr txBox="1">
            <a:spLocks/>
          </p:cNvSpPr>
          <p:nvPr/>
        </p:nvSpPr>
        <p:spPr>
          <a:xfrm>
            <a:off x="673861" y="3097131"/>
            <a:ext cx="10211853"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sociodemográficas (edad, genero, estrato)</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especificas relacionadas con el tipo de vinculación, experiencia laboral, área de conocimiento, y dominio y acceso a herramientas tecnológicas</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Variables especificas relacionadas con el dominio de la IA</a:t>
            </a:r>
          </a:p>
          <a:p>
            <a:pPr marL="285750" indent="-285750" algn="l">
              <a:buFont typeface="Arial" panose="020B0604020202020204" pitchFamily="34" charset="0"/>
              <a:buChar char="•"/>
            </a:pPr>
            <a:r>
              <a:rPr lang="es-CO" dirty="0">
                <a:latin typeface="Antonio" pitchFamily="2" charset="0"/>
                <a:cs typeface="Arial" panose="020B0604020202020204" pitchFamily="34" charset="0"/>
              </a:rPr>
              <a:t>Tamaño de la muestra</a:t>
            </a:r>
          </a:p>
          <a:p>
            <a:pPr marL="285750" indent="-285750" algn="l">
              <a:buFont typeface="Arial" panose="020B0604020202020204" pitchFamily="34" charset="0"/>
              <a:buChar char="•"/>
            </a:pPr>
            <a:r>
              <a:rPr lang="es-ES" dirty="0">
                <a:latin typeface="Antonio" pitchFamily="2" charset="0"/>
                <a:cs typeface="Arial" panose="020B0604020202020204" pitchFamily="34" charset="0"/>
              </a:rPr>
              <a:t>Prevalecer preguntas de selección</a:t>
            </a:r>
          </a:p>
        </p:txBody>
      </p:sp>
      <p:sp>
        <p:nvSpPr>
          <p:cNvPr id="2" name="Subtítulo 2">
            <a:extLst>
              <a:ext uri="{FF2B5EF4-FFF2-40B4-BE49-F238E27FC236}">
                <a16:creationId xmlns:a16="http://schemas.microsoft.com/office/drawing/2014/main" id="{CDDC7DAC-8E5B-3A99-8829-367CC22CC127}"/>
              </a:ext>
            </a:extLst>
          </p:cNvPr>
          <p:cNvSpPr txBox="1">
            <a:spLocks/>
          </p:cNvSpPr>
          <p:nvPr/>
        </p:nvSpPr>
        <p:spPr>
          <a:xfrm>
            <a:off x="691791" y="2482481"/>
            <a:ext cx="5273580" cy="52192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Para diseño de instrumento de indicadores </a:t>
            </a:r>
            <a:endParaRPr lang="es-CO" dirty="0">
              <a:solidFill>
                <a:srgbClr val="2D438E"/>
              </a:solidFill>
              <a:latin typeface="Antonio" pitchFamily="2" charset="0"/>
            </a:endParaRPr>
          </a:p>
        </p:txBody>
      </p:sp>
    </p:spTree>
    <p:extLst>
      <p:ext uri="{BB962C8B-B14F-4D97-AF65-F5344CB8AC3E}">
        <p14:creationId xmlns:p14="http://schemas.microsoft.com/office/powerpoint/2010/main" val="2401307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spTree>
    <p:extLst>
      <p:ext uri="{BB962C8B-B14F-4D97-AF65-F5344CB8AC3E}">
        <p14:creationId xmlns:p14="http://schemas.microsoft.com/office/powerpoint/2010/main" val="89352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782922" y="1661277"/>
            <a:ext cx="2797861" cy="12067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METODOLOGIA CRIPS DM </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4476750" y="1661277"/>
            <a:ext cx="7315199" cy="4604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Tipo de encuesta: </a:t>
            </a:r>
            <a:r>
              <a:rPr lang="es-ES" sz="2000" dirty="0" err="1">
                <a:latin typeface="Antonio" pitchFamily="2" charset="0"/>
                <a:cs typeface="Arial" panose="020B0604020202020204" pitchFamily="34" charset="0"/>
              </a:rPr>
              <a:t>Typeform</a:t>
            </a:r>
            <a:endParaRPr lang="es-ES" sz="2000" dirty="0">
              <a:latin typeface="Antonio" pitchFamily="2" charset="0"/>
              <a:cs typeface="Arial" panose="020B0604020202020204" pitchFamily="34" charset="0"/>
            </a:endParaRP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Tema: </a:t>
            </a:r>
            <a:r>
              <a:rPr lang="es-ES" sz="2000" dirty="0">
                <a:latin typeface="Antonio" pitchFamily="2" charset="0"/>
                <a:cs typeface="Arial" panose="020B0604020202020204" pitchFamily="34" charset="0"/>
              </a:rPr>
              <a:t>Docentes, tipos y uso de IA, impacto, beneficios, retos, proyecto de aula, formación básica o especifica.</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Tamaño de la muestra: </a:t>
            </a:r>
            <a:r>
              <a:rPr lang="es-ES" sz="2000" dirty="0">
                <a:latin typeface="Antonio" pitchFamily="2" charset="0"/>
                <a:cs typeface="Arial" panose="020B0604020202020204" pitchFamily="34" charset="0"/>
              </a:rPr>
              <a:t>161 docente de 471 aproximadamente.</a:t>
            </a:r>
          </a:p>
          <a:p>
            <a:pPr marL="742950" lvl="1" indent="-285750" algn="l">
              <a:lnSpc>
                <a:spcPct val="160000"/>
              </a:lnSpc>
              <a:buFont typeface="Arial" panose="020B0604020202020204" pitchFamily="34" charset="0"/>
              <a:buChar char="•"/>
            </a:pPr>
            <a:r>
              <a:rPr lang="es-ES" dirty="0">
                <a:latin typeface="Antonio" pitchFamily="2" charset="0"/>
                <a:cs typeface="Arial" panose="020B0604020202020204" pitchFamily="34" charset="0"/>
              </a:rPr>
              <a:t>Error de 6.27% para una confianza de 95%. Muestra representativa</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Numero de preguntas</a:t>
            </a:r>
            <a:r>
              <a:rPr lang="es-ES" sz="2000" dirty="0">
                <a:latin typeface="Antonio" pitchFamily="2" charset="0"/>
                <a:cs typeface="Arial" panose="020B0604020202020204" pitchFamily="34" charset="0"/>
              </a:rPr>
              <a:t>: 15</a:t>
            </a:r>
          </a:p>
          <a:p>
            <a:pPr marL="285750" indent="-285750" algn="l">
              <a:lnSpc>
                <a:spcPct val="160000"/>
              </a:lnSpc>
              <a:buFont typeface="Arial" panose="020B0604020202020204" pitchFamily="34" charset="0"/>
              <a:buChar char="•"/>
            </a:pPr>
            <a:r>
              <a:rPr lang="es-ES" sz="2000" b="1" dirty="0">
                <a:latin typeface="Antonio" pitchFamily="2" charset="0"/>
                <a:cs typeface="Arial" panose="020B0604020202020204" pitchFamily="34" charset="0"/>
              </a:rPr>
              <a:t>Análisis exploratorio de datos</a:t>
            </a:r>
          </a:p>
          <a:p>
            <a:pPr marL="285750" indent="-285750" algn="l">
              <a:lnSpc>
                <a:spcPct val="160000"/>
              </a:lnSpc>
              <a:buFont typeface="Arial" panose="020B0604020202020204" pitchFamily="34" charset="0"/>
              <a:buChar char="•"/>
            </a:pPr>
            <a:endParaRPr lang="es-CO" sz="20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CF80693-514C-C76D-E52E-DD4A1E4FDD7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8F225AF-D3B2-3A52-50B6-45E648BE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F9D5F5D-9938-7E47-2778-FE9676F5E89E}"/>
              </a:ext>
            </a:extLst>
          </p:cNvPr>
          <p:cNvSpPr txBox="1">
            <a:spLocks/>
          </p:cNvSpPr>
          <p:nvPr/>
        </p:nvSpPr>
        <p:spPr>
          <a:xfrm>
            <a:off x="673862" y="1955800"/>
            <a:ext cx="3552149" cy="683097"/>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s-ES" sz="4000" dirty="0">
                <a:solidFill>
                  <a:srgbClr val="2D438E"/>
                </a:solidFill>
                <a:latin typeface="Anton" pitchFamily="2" charset="0"/>
              </a:rPr>
              <a:t>% Docentes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6A1F7BB2-66D4-5000-BF72-E97D93290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33B38096-5CB3-8BF3-EEE9-46CD9A3F7D90}"/>
              </a:ext>
            </a:extLst>
          </p:cNvPr>
          <p:cNvSpPr txBox="1">
            <a:spLocks/>
          </p:cNvSpPr>
          <p:nvPr/>
        </p:nvSpPr>
        <p:spPr>
          <a:xfrm>
            <a:off x="673862" y="3097131"/>
            <a:ext cx="2432195"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124 docentes utilizan IA en su practica docente </a:t>
            </a:r>
          </a:p>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37 Docentes no utilizan IA en su practica docente</a:t>
            </a:r>
            <a:endParaRPr lang="es-ES" sz="2000" dirty="0">
              <a:latin typeface="Antonio" pitchFamily="2" charset="0"/>
              <a:cs typeface="Arial" panose="020B0604020202020204" pitchFamily="34" charset="0"/>
            </a:endParaRPr>
          </a:p>
        </p:txBody>
      </p:sp>
      <p:pic>
        <p:nvPicPr>
          <p:cNvPr id="4" name="Imagen 3">
            <a:extLst>
              <a:ext uri="{FF2B5EF4-FFF2-40B4-BE49-F238E27FC236}">
                <a16:creationId xmlns:a16="http://schemas.microsoft.com/office/drawing/2014/main" id="{8EDE16E4-32DD-F45B-6FA5-68B6316BBFEA}"/>
              </a:ext>
            </a:extLst>
          </p:cNvPr>
          <p:cNvPicPr>
            <a:picLocks noChangeAspect="1"/>
          </p:cNvPicPr>
          <p:nvPr/>
        </p:nvPicPr>
        <p:blipFill>
          <a:blip r:embed="rId5"/>
          <a:stretch>
            <a:fillRect/>
          </a:stretch>
        </p:blipFill>
        <p:spPr>
          <a:xfrm>
            <a:off x="6096000" y="1475873"/>
            <a:ext cx="4610100" cy="4800600"/>
          </a:xfrm>
          <a:prstGeom prst="rect">
            <a:avLst/>
          </a:prstGeom>
        </p:spPr>
      </p:pic>
    </p:spTree>
    <p:extLst>
      <p:ext uri="{BB962C8B-B14F-4D97-AF65-F5344CB8AC3E}">
        <p14:creationId xmlns:p14="http://schemas.microsoft.com/office/powerpoint/2010/main" val="120232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1D7AA-059A-E798-337D-80D6FC76CA2B}"/>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A87936D-B8B3-0B77-301E-E76B24176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63329DF-02FF-A320-6EBE-5A6C81D7D30F}"/>
              </a:ext>
            </a:extLst>
          </p:cNvPr>
          <p:cNvSpPr txBox="1">
            <a:spLocks/>
          </p:cNvSpPr>
          <p:nvPr/>
        </p:nvSpPr>
        <p:spPr>
          <a:xfrm>
            <a:off x="673861" y="1281640"/>
            <a:ext cx="3142975" cy="1510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dirty="0">
                <a:solidFill>
                  <a:srgbClr val="2D438E"/>
                </a:solidFill>
                <a:latin typeface="Anton" pitchFamily="2" charset="0"/>
              </a:rPr>
              <a:t>Cantidad de</a:t>
            </a:r>
          </a:p>
          <a:p>
            <a:pPr algn="l"/>
            <a:r>
              <a:rPr lang="es-ES" sz="2800" dirty="0">
                <a:solidFill>
                  <a:srgbClr val="2D438E"/>
                </a:solidFill>
                <a:latin typeface="Anton" pitchFamily="2" charset="0"/>
              </a:rPr>
              <a:t> docente</a:t>
            </a:r>
          </a:p>
          <a:p>
            <a:pPr algn="l"/>
            <a:r>
              <a:rPr lang="es-ES" sz="2800" dirty="0">
                <a:solidFill>
                  <a:srgbClr val="2D438E"/>
                </a:solidFill>
                <a:latin typeface="Anton" pitchFamily="2" charset="0"/>
              </a:rPr>
              <a:t> por programa</a:t>
            </a:r>
            <a:endParaRPr lang="es-CO" sz="2800" dirty="0">
              <a:solidFill>
                <a:srgbClr val="2D438E"/>
              </a:solidFill>
              <a:latin typeface="Anton" pitchFamily="2" charset="0"/>
            </a:endParaRPr>
          </a:p>
        </p:txBody>
      </p:sp>
      <p:pic>
        <p:nvPicPr>
          <p:cNvPr id="18" name="Imagen 17">
            <a:extLst>
              <a:ext uri="{FF2B5EF4-FFF2-40B4-BE49-F238E27FC236}">
                <a16:creationId xmlns:a16="http://schemas.microsoft.com/office/drawing/2014/main" id="{2F09A11B-5BBC-9541-5539-2DB2476BE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52B0AC5B-55B1-9A21-1241-4736025547B6}"/>
              </a:ext>
            </a:extLst>
          </p:cNvPr>
          <p:cNvSpPr txBox="1">
            <a:spLocks/>
          </p:cNvSpPr>
          <p:nvPr/>
        </p:nvSpPr>
        <p:spPr>
          <a:xfrm>
            <a:off x="673862" y="3097131"/>
            <a:ext cx="2490252" cy="151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Se verifica el uso de la IA en la practica docente de la mayoría de programas.</a:t>
            </a:r>
            <a:endParaRPr lang="es-ES" sz="2000" dirty="0">
              <a:latin typeface="Antonio" pitchFamily="2" charset="0"/>
              <a:cs typeface="Arial" panose="020B0604020202020204" pitchFamily="34" charset="0"/>
            </a:endParaRPr>
          </a:p>
        </p:txBody>
      </p:sp>
      <p:pic>
        <p:nvPicPr>
          <p:cNvPr id="6" name="Imagen 5">
            <a:extLst>
              <a:ext uri="{FF2B5EF4-FFF2-40B4-BE49-F238E27FC236}">
                <a16:creationId xmlns:a16="http://schemas.microsoft.com/office/drawing/2014/main" id="{FFC808E5-ADBE-4853-2B1A-14E28E6BE182}"/>
              </a:ext>
            </a:extLst>
          </p:cNvPr>
          <p:cNvPicPr>
            <a:picLocks noChangeAspect="1"/>
          </p:cNvPicPr>
          <p:nvPr/>
        </p:nvPicPr>
        <p:blipFill>
          <a:blip r:embed="rId6"/>
          <a:stretch>
            <a:fillRect/>
          </a:stretch>
        </p:blipFill>
        <p:spPr>
          <a:xfrm>
            <a:off x="2999522" y="1308681"/>
            <a:ext cx="9008963" cy="5307539"/>
          </a:xfrm>
          <a:prstGeom prst="rect">
            <a:avLst/>
          </a:prstGeom>
        </p:spPr>
      </p:pic>
    </p:spTree>
    <p:extLst>
      <p:ext uri="{BB962C8B-B14F-4D97-AF65-F5344CB8AC3E}">
        <p14:creationId xmlns:p14="http://schemas.microsoft.com/office/powerpoint/2010/main" val="39832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5CA3051-1265-3A98-30BF-7E1C6A68B36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E5A0C56-AB05-5803-C39E-D3C665CD3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CD630DBC-1656-9AD6-A920-DB71E372549F}"/>
              </a:ext>
            </a:extLst>
          </p:cNvPr>
          <p:cNvSpPr txBox="1">
            <a:spLocks/>
          </p:cNvSpPr>
          <p:nvPr/>
        </p:nvSpPr>
        <p:spPr>
          <a:xfrm>
            <a:off x="673861" y="1803197"/>
            <a:ext cx="3142975" cy="9893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dirty="0">
                <a:solidFill>
                  <a:srgbClr val="2D438E"/>
                </a:solidFill>
                <a:latin typeface="Anton" pitchFamily="2" charset="0"/>
              </a:rPr>
              <a:t>Uso IA por </a:t>
            </a:r>
          </a:p>
          <a:p>
            <a:pPr algn="l"/>
            <a:r>
              <a:rPr lang="es-ES" sz="2800" dirty="0">
                <a:solidFill>
                  <a:srgbClr val="2D438E"/>
                </a:solidFill>
                <a:latin typeface="Anton" pitchFamily="2" charset="0"/>
              </a:rPr>
              <a:t>programa</a:t>
            </a:r>
            <a:endParaRPr lang="es-CO" sz="2800" dirty="0">
              <a:solidFill>
                <a:srgbClr val="2D438E"/>
              </a:solidFill>
              <a:latin typeface="Anton" pitchFamily="2" charset="0"/>
            </a:endParaRPr>
          </a:p>
        </p:txBody>
      </p:sp>
      <p:pic>
        <p:nvPicPr>
          <p:cNvPr id="18" name="Imagen 17">
            <a:extLst>
              <a:ext uri="{FF2B5EF4-FFF2-40B4-BE49-F238E27FC236}">
                <a16:creationId xmlns:a16="http://schemas.microsoft.com/office/drawing/2014/main" id="{DF9D0BC4-7B05-10C3-4652-927DF2C47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5567063D-9DC0-A027-BB9B-4F2BF728D4B5}"/>
              </a:ext>
            </a:extLst>
          </p:cNvPr>
          <p:cNvSpPr txBox="1">
            <a:spLocks/>
          </p:cNvSpPr>
          <p:nvPr/>
        </p:nvSpPr>
        <p:spPr>
          <a:xfrm>
            <a:off x="673862" y="3097131"/>
            <a:ext cx="2215932" cy="151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CO" sz="2000" dirty="0">
                <a:latin typeface="Antonio" pitchFamily="2" charset="0"/>
                <a:cs typeface="Arial" panose="020B0604020202020204" pitchFamily="34" charset="0"/>
              </a:rPr>
              <a:t>Se verifica el uso de la IA en la practica docente de la mayoría de programas.</a:t>
            </a:r>
            <a:endParaRPr lang="es-ES" sz="2000" dirty="0">
              <a:latin typeface="Antonio" pitchFamily="2" charset="0"/>
              <a:cs typeface="Arial" panose="020B0604020202020204" pitchFamily="34" charset="0"/>
            </a:endParaRPr>
          </a:p>
        </p:txBody>
      </p:sp>
      <p:pic>
        <p:nvPicPr>
          <p:cNvPr id="11" name="Imagen 10">
            <a:extLst>
              <a:ext uri="{FF2B5EF4-FFF2-40B4-BE49-F238E27FC236}">
                <a16:creationId xmlns:a16="http://schemas.microsoft.com/office/drawing/2014/main" id="{1D6F95CF-A1BB-53C4-269B-880F6FCCBA5F}"/>
              </a:ext>
            </a:extLst>
          </p:cNvPr>
          <p:cNvPicPr>
            <a:picLocks noChangeAspect="1"/>
          </p:cNvPicPr>
          <p:nvPr/>
        </p:nvPicPr>
        <p:blipFill>
          <a:blip r:embed="rId6"/>
          <a:stretch>
            <a:fillRect/>
          </a:stretch>
        </p:blipFill>
        <p:spPr>
          <a:xfrm>
            <a:off x="2889794" y="78122"/>
            <a:ext cx="8960849" cy="6121510"/>
          </a:xfrm>
          <a:prstGeom prst="rect">
            <a:avLst/>
          </a:prstGeom>
        </p:spPr>
      </p:pic>
    </p:spTree>
    <p:extLst>
      <p:ext uri="{BB962C8B-B14F-4D97-AF65-F5344CB8AC3E}">
        <p14:creationId xmlns:p14="http://schemas.microsoft.com/office/powerpoint/2010/main" val="302589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27962B8-4E07-FE8F-F9CD-EF2FED69BEA4}"/>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0F68B49-C222-81FE-9599-923A2D07E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10A50AA7-369B-F09F-3FEC-3708DFE964FF}"/>
              </a:ext>
            </a:extLst>
          </p:cNvPr>
          <p:cNvSpPr txBox="1">
            <a:spLocks/>
          </p:cNvSpPr>
          <p:nvPr/>
        </p:nvSpPr>
        <p:spPr>
          <a:xfrm>
            <a:off x="464457" y="1385214"/>
            <a:ext cx="2469243" cy="142173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dirty="0">
                <a:solidFill>
                  <a:srgbClr val="2D438E"/>
                </a:solidFill>
                <a:latin typeface="Anton" pitchFamily="2" charset="0"/>
              </a:rPr>
              <a:t>Tipos de IA reportados</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7378E0BD-569E-607C-B0FA-6387864BB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pic>
        <p:nvPicPr>
          <p:cNvPr id="4" name="Imagen 3">
            <a:extLst>
              <a:ext uri="{FF2B5EF4-FFF2-40B4-BE49-F238E27FC236}">
                <a16:creationId xmlns:a16="http://schemas.microsoft.com/office/drawing/2014/main" id="{08C1DCB3-51D2-AC76-FFBD-2E14DD067C57}"/>
              </a:ext>
            </a:extLst>
          </p:cNvPr>
          <p:cNvPicPr>
            <a:picLocks noChangeAspect="1"/>
          </p:cNvPicPr>
          <p:nvPr/>
        </p:nvPicPr>
        <p:blipFill>
          <a:blip r:embed="rId6"/>
          <a:srcRect t="12413" b="5372"/>
          <a:stretch/>
        </p:blipFill>
        <p:spPr>
          <a:xfrm>
            <a:off x="4811486" y="1385213"/>
            <a:ext cx="6016171" cy="4763294"/>
          </a:xfrm>
          <a:prstGeom prst="rect">
            <a:avLst/>
          </a:prstGeom>
        </p:spPr>
      </p:pic>
      <p:sp>
        <p:nvSpPr>
          <p:cNvPr id="5" name="Subtítulo 2">
            <a:extLst>
              <a:ext uri="{FF2B5EF4-FFF2-40B4-BE49-F238E27FC236}">
                <a16:creationId xmlns:a16="http://schemas.microsoft.com/office/drawing/2014/main" id="{1621C1EB-97B7-5F56-D6DC-BF417EE9C622}"/>
              </a:ext>
            </a:extLst>
          </p:cNvPr>
          <p:cNvSpPr txBox="1">
            <a:spLocks/>
          </p:cNvSpPr>
          <p:nvPr/>
        </p:nvSpPr>
        <p:spPr>
          <a:xfrm>
            <a:off x="673863" y="3097131"/>
            <a:ext cx="2969223" cy="1570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2000" dirty="0">
                <a:latin typeface="Antonio" pitchFamily="2" charset="0"/>
                <a:cs typeface="Arial" panose="020B0604020202020204" pitchFamily="34" charset="0"/>
              </a:rPr>
              <a:t>34.1 % de los docentes conoce </a:t>
            </a:r>
            <a:r>
              <a:rPr lang="es-MX" sz="2000" dirty="0" err="1">
                <a:latin typeface="Antonio" pitchFamily="2" charset="0"/>
                <a:cs typeface="Arial" panose="020B0604020202020204" pitchFamily="34" charset="0"/>
              </a:rPr>
              <a:t>ChatGPT</a:t>
            </a:r>
            <a:r>
              <a:rPr lang="es-MX" sz="2000" dirty="0">
                <a:latin typeface="Antonio" pitchFamily="2" charset="0"/>
                <a:cs typeface="Arial" panose="020B0604020202020204" pitchFamily="34" charset="0"/>
              </a:rPr>
              <a:t>, esto es una ventaja para profundizar en los cursos de formación</a:t>
            </a:r>
            <a:endParaRPr lang="es-ES" sz="20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424661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22E4F06-E902-13A6-3373-E065BF0726F8}"/>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9E6EB02-8925-87C7-A3CA-5740A4185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30A76036-C913-E480-84A3-35AF5ECD66F4}"/>
              </a:ext>
            </a:extLst>
          </p:cNvPr>
          <p:cNvSpPr txBox="1">
            <a:spLocks/>
          </p:cNvSpPr>
          <p:nvPr/>
        </p:nvSpPr>
        <p:spPr>
          <a:xfrm>
            <a:off x="673862" y="1752494"/>
            <a:ext cx="2141909"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Docentes </a:t>
            </a:r>
          </a:p>
          <a:p>
            <a:pPr algn="l">
              <a:lnSpc>
                <a:spcPct val="120000"/>
              </a:lnSpc>
            </a:pPr>
            <a:r>
              <a:rPr lang="es-ES" sz="4000" dirty="0">
                <a:solidFill>
                  <a:srgbClr val="2D438E"/>
                </a:solidFill>
                <a:latin typeface="Anton" pitchFamily="2" charset="0"/>
              </a:rPr>
              <a:t>por tipo de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1C3D6AA0-684F-48A3-3EB6-3B3DD105D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5" name="Subtítulo 2">
            <a:extLst>
              <a:ext uri="{FF2B5EF4-FFF2-40B4-BE49-F238E27FC236}">
                <a16:creationId xmlns:a16="http://schemas.microsoft.com/office/drawing/2014/main" id="{217D3EB4-05D7-57FD-5AE4-0623249AF1B9}"/>
              </a:ext>
            </a:extLst>
          </p:cNvPr>
          <p:cNvSpPr txBox="1">
            <a:spLocks/>
          </p:cNvSpPr>
          <p:nvPr/>
        </p:nvSpPr>
        <p:spPr>
          <a:xfrm>
            <a:off x="673862" y="3097131"/>
            <a:ext cx="1822595" cy="18920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latin typeface="Antonio" pitchFamily="2" charset="0"/>
                <a:cs typeface="Arial" panose="020B0604020202020204" pitchFamily="34" charset="0"/>
              </a:rPr>
              <a:t>Existen </a:t>
            </a:r>
            <a:r>
              <a:rPr lang="es-MX" sz="1800" dirty="0" err="1">
                <a:latin typeface="Antonio" pitchFamily="2" charset="0"/>
                <a:cs typeface="Arial" panose="020B0604020202020204" pitchFamily="34" charset="0"/>
              </a:rPr>
              <a:t>IA’s</a:t>
            </a:r>
            <a:r>
              <a:rPr lang="es-MX" sz="1800" dirty="0">
                <a:latin typeface="Antonio" pitchFamily="2" charset="0"/>
                <a:cs typeface="Arial" panose="020B0604020202020204" pitchFamily="34" charset="0"/>
              </a:rPr>
              <a:t> utilizadas por un único docente que pueden ser de alta relevancia para la formación colectiva.</a:t>
            </a:r>
          </a:p>
        </p:txBody>
      </p:sp>
      <p:pic>
        <p:nvPicPr>
          <p:cNvPr id="4" name="Imagen 3">
            <a:extLst>
              <a:ext uri="{FF2B5EF4-FFF2-40B4-BE49-F238E27FC236}">
                <a16:creationId xmlns:a16="http://schemas.microsoft.com/office/drawing/2014/main" id="{E7953285-19B3-1B9C-2334-EE68F715ED25}"/>
              </a:ext>
            </a:extLst>
          </p:cNvPr>
          <p:cNvPicPr>
            <a:picLocks noChangeAspect="1"/>
          </p:cNvPicPr>
          <p:nvPr/>
        </p:nvPicPr>
        <p:blipFill>
          <a:blip r:embed="rId6"/>
          <a:stretch>
            <a:fillRect/>
          </a:stretch>
        </p:blipFill>
        <p:spPr>
          <a:xfrm>
            <a:off x="2779195" y="1318016"/>
            <a:ext cx="9245206" cy="5151762"/>
          </a:xfrm>
          <a:prstGeom prst="rect">
            <a:avLst/>
          </a:prstGeom>
        </p:spPr>
      </p:pic>
    </p:spTree>
    <p:extLst>
      <p:ext uri="{BB962C8B-B14F-4D97-AF65-F5344CB8AC3E}">
        <p14:creationId xmlns:p14="http://schemas.microsoft.com/office/powerpoint/2010/main" val="250820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810E303-5E74-E566-B90D-6514F87CB45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055176C8-0C05-98A8-37D1-2700C0955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0F6B0049-617A-0859-EBA1-12E3EA5FC4A0}"/>
              </a:ext>
            </a:extLst>
          </p:cNvPr>
          <p:cNvSpPr txBox="1">
            <a:spLocks/>
          </p:cNvSpPr>
          <p:nvPr/>
        </p:nvSpPr>
        <p:spPr>
          <a:xfrm>
            <a:off x="673862" y="1752494"/>
            <a:ext cx="2867624" cy="98932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s-ES" sz="4000" dirty="0">
                <a:solidFill>
                  <a:srgbClr val="2D438E"/>
                </a:solidFill>
                <a:latin typeface="Anton" pitchFamily="2" charset="0"/>
              </a:rPr>
              <a:t>Asignaturas en las que usan IA</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48306A73-2290-63DA-845B-55E73016B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20" name="Subtítulo 2">
            <a:extLst>
              <a:ext uri="{FF2B5EF4-FFF2-40B4-BE49-F238E27FC236}">
                <a16:creationId xmlns:a16="http://schemas.microsoft.com/office/drawing/2014/main" id="{E650E701-3543-110A-67F1-9943E5CA0D0E}"/>
              </a:ext>
            </a:extLst>
          </p:cNvPr>
          <p:cNvSpPr txBox="1">
            <a:spLocks/>
          </p:cNvSpPr>
          <p:nvPr/>
        </p:nvSpPr>
        <p:spPr>
          <a:xfrm>
            <a:off x="673862" y="3097131"/>
            <a:ext cx="2548309" cy="26571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MX" sz="1800" dirty="0">
                <a:latin typeface="Antonio" pitchFamily="2" charset="0"/>
                <a:cs typeface="Arial" panose="020B0604020202020204" pitchFamily="34" charset="0"/>
              </a:rPr>
              <a:t>Se verifica la implementación de la IA en la impartición de asignaturas tanto de componente básico como específico, independientemente del área del conocimiento</a:t>
            </a:r>
            <a:endParaRPr lang="es-ES" sz="1800" dirty="0">
              <a:latin typeface="Antonio" pitchFamily="2" charset="0"/>
              <a:cs typeface="Arial" panose="020B0604020202020204" pitchFamily="34" charset="0"/>
            </a:endParaRPr>
          </a:p>
        </p:txBody>
      </p:sp>
      <p:pic>
        <p:nvPicPr>
          <p:cNvPr id="2" name="Imagen 1">
            <a:extLst>
              <a:ext uri="{FF2B5EF4-FFF2-40B4-BE49-F238E27FC236}">
                <a16:creationId xmlns:a16="http://schemas.microsoft.com/office/drawing/2014/main" id="{14629BF9-3BFD-22E5-7E2E-DC0EE52CE4A4}"/>
              </a:ext>
            </a:extLst>
          </p:cNvPr>
          <p:cNvPicPr>
            <a:picLocks noChangeAspect="1"/>
          </p:cNvPicPr>
          <p:nvPr/>
        </p:nvPicPr>
        <p:blipFill>
          <a:blip r:embed="rId5"/>
          <a:stretch>
            <a:fillRect/>
          </a:stretch>
        </p:blipFill>
        <p:spPr>
          <a:xfrm>
            <a:off x="3950131" y="1525922"/>
            <a:ext cx="7458946" cy="4608178"/>
          </a:xfrm>
          <a:prstGeom prst="rect">
            <a:avLst/>
          </a:prstGeom>
        </p:spPr>
      </p:pic>
    </p:spTree>
    <p:extLst>
      <p:ext uri="{BB962C8B-B14F-4D97-AF65-F5344CB8AC3E}">
        <p14:creationId xmlns:p14="http://schemas.microsoft.com/office/powerpoint/2010/main" val="13682413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759</TotalTime>
  <Words>758</Words>
  <Application>Microsoft Office PowerPoint</Application>
  <PresentationFormat>Panorámica</PresentationFormat>
  <Paragraphs>86</Paragraphs>
  <Slides>21</Slides>
  <Notes>15</Notes>
  <HiddenSlides>2</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Anton</vt:lpstr>
      <vt:lpstr>Antonio</vt:lpstr>
      <vt:lpstr>Aptos</vt:lpstr>
      <vt:lpstr>Arial</vt:lpstr>
      <vt:lpstr>Calibri</vt:lpstr>
      <vt:lpstr>Calibri Light</vt:lpstr>
      <vt:lpstr>Consolas</vt:lpstr>
      <vt:lpstr>Google Sans</vt:lpstr>
      <vt:lpstr>Tema de Office</vt:lpstr>
      <vt:lpstr>Uso de la IA en la práctica docente </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ANDREA CAROLINA MENDOZA ZABALETA</cp:lastModifiedBy>
  <cp:revision>53</cp:revision>
  <dcterms:created xsi:type="dcterms:W3CDTF">2025-01-15T15:44:09Z</dcterms:created>
  <dcterms:modified xsi:type="dcterms:W3CDTF">2025-06-05T02:27:22Z</dcterms:modified>
</cp:coreProperties>
</file>